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6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1"/>
    <p:restoredTop sz="94614"/>
  </p:normalViewPr>
  <p:slideViewPr>
    <p:cSldViewPr snapToGrid="0">
      <p:cViewPr varScale="1">
        <p:scale>
          <a:sx n="176" d="100"/>
          <a:sy n="176" d="100"/>
        </p:scale>
        <p:origin x="200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123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49e3d3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49e3d3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3a1c3c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3a1c3c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3a1c3c4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3a1c3c4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49e3d3a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49e3d3a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3a1c3c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3a1c3c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3a1c3c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3a1c3c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d3a1c3c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d3a1c3c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acknowledgements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3a1c3c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3a1c3c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cffaee6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cffaee6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1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6d68c2a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96d68c2a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6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3a1c3c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3a1c3c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3a1c3c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3a1c3c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49e3d3a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49e3d3a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3a1c3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3a1c3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3a1c3c4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3a1c3c4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1968207"/>
            <a:ext cx="8809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 b="1" dirty="0">
                <a:solidFill>
                  <a:srgbClr val="FFFFFF"/>
                </a:solidFill>
              </a:rPr>
              <a:t>Satellite Ground Station in Gdańsk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210858" y="4892015"/>
            <a:ext cx="2562171" cy="25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 dirty="0">
                <a:solidFill>
                  <a:srgbClr val="FFFFFF"/>
                </a:solidFill>
              </a:rPr>
              <a:t>Space and Satellite Technologies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857" y="342752"/>
            <a:ext cx="1347172" cy="13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563350" y="3122710"/>
            <a:ext cx="6015900" cy="96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 dirty="0">
                <a:solidFill>
                  <a:srgbClr val="FFFFFF"/>
                </a:solidFill>
              </a:rPr>
              <a:t>        Sławomir Figiel        Tomasz Mrugalski         Ewelina Omernik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rgbClr val="FFFFFF"/>
                </a:solidFill>
              </a:rPr>
              <a:t>     software developer          project manager,           analyst / designer</a:t>
            </a:r>
            <a:br>
              <a:rPr lang="pl" dirty="0">
                <a:solidFill>
                  <a:srgbClr val="FFFFFF"/>
                </a:solidFill>
              </a:rPr>
            </a:br>
            <a:r>
              <a:rPr lang="pl" dirty="0">
                <a:solidFill>
                  <a:srgbClr val="FFFFFF"/>
                </a:solidFill>
              </a:rPr>
              <a:t>                                            hardware engineer</a:t>
            </a:r>
          </a:p>
        </p:txBody>
      </p:sp>
      <p:pic>
        <p:nvPicPr>
          <p:cNvPr id="3078" name="Picture 6" descr="https://upload.wikimedia.org/wikipedia/commons/thumb/8/8c/Logo_Pg_en.jpg/1600px-Logo_Pg_en.jpg">
            <a:extLst>
              <a:ext uri="{FF2B5EF4-FFF2-40B4-BE49-F238E27FC236}">
                <a16:creationId xmlns:a16="http://schemas.microsoft.com/office/drawing/2014/main" id="{2FC164FD-A575-CE46-B251-2C2E51BDD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212" y="342752"/>
            <a:ext cx="2085975" cy="1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4C6716-D9E2-C945-A556-CFF6F860681A}"/>
              </a:ext>
            </a:extLst>
          </p:cNvPr>
          <p:cNvSpPr/>
          <p:nvPr/>
        </p:nvSpPr>
        <p:spPr>
          <a:xfrm>
            <a:off x="7976693" y="4892015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" sz="1000" b="1" dirty="0">
                <a:solidFill>
                  <a:srgbClr val="FFFFFF"/>
                </a:solidFill>
              </a:rPr>
              <a:t>14 January 2020</a:t>
            </a:r>
            <a:endParaRPr lang="en-GB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00D4E-982B-674B-A4F5-1FF44651254D}"/>
              </a:ext>
            </a:extLst>
          </p:cNvPr>
          <p:cNvSpPr txBox="1"/>
          <p:nvPr/>
        </p:nvSpPr>
        <p:spPr>
          <a:xfrm>
            <a:off x="2554514" y="4216401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Supervisor: prof. </a:t>
            </a:r>
            <a:r>
              <a:rPr lang="en-GB" b="1" dirty="0">
                <a:solidFill>
                  <a:schemeClr val="bg1"/>
                </a:solidFill>
              </a:rPr>
              <a:t>Marek </a:t>
            </a:r>
            <a:r>
              <a:rPr lang="en-GB" b="1" dirty="0" err="1">
                <a:solidFill>
                  <a:schemeClr val="bg1"/>
                </a:solidFill>
              </a:rPr>
              <a:t>Moszyński</a:t>
            </a:r>
            <a:r>
              <a:rPr lang="en-GB" dirty="0">
                <a:solidFill>
                  <a:schemeClr val="bg1"/>
                </a:solidFill>
              </a:rPr>
              <a:t>, PhD DSc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Technical supervisor: </a:t>
            </a:r>
            <a:r>
              <a:rPr lang="en-GB" b="1" dirty="0" err="1">
                <a:solidFill>
                  <a:schemeClr val="bg1"/>
                </a:solidFill>
              </a:rPr>
              <a:t>Wojciech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Siwicki</a:t>
            </a:r>
            <a:r>
              <a:rPr lang="en-GB" dirty="0">
                <a:solidFill>
                  <a:schemeClr val="bg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1: Predict satellite fly-over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38" y="754475"/>
            <a:ext cx="8098123" cy="43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2: Tune SDR to transmission frequency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991" y="785125"/>
            <a:ext cx="6638018" cy="4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3: Decode transmission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906875"/>
            <a:ext cx="8839196" cy="396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477" y="635350"/>
            <a:ext cx="3184825" cy="4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4: Upload to content server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0" y="1148926"/>
            <a:ext cx="7293776" cy="29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8EC90-6014-6E47-B574-4BE73AAB97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801" y="1836057"/>
            <a:ext cx="5963085" cy="3248932"/>
          </a:xfrm>
          <a:prstGeom prst="rect">
            <a:avLst/>
          </a:prstGeom>
        </p:spPr>
      </p:pic>
      <p:sp>
        <p:nvSpPr>
          <p:cNvPr id="7" name="Google Shape;178;p28">
            <a:extLst>
              <a:ext uri="{FF2B5EF4-FFF2-40B4-BE49-F238E27FC236}">
                <a16:creationId xmlns:a16="http://schemas.microsoft.com/office/drawing/2014/main" id="{A32603B4-6024-C340-B651-D9985977F2A5}"/>
              </a:ext>
            </a:extLst>
          </p:cNvPr>
          <p:cNvSpPr txBox="1"/>
          <p:nvPr/>
        </p:nvSpPr>
        <p:spPr>
          <a:xfrm>
            <a:off x="5389738" y="218407"/>
            <a:ext cx="3754262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5: Profit!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62" y="754475"/>
            <a:ext cx="8225817" cy="430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5" y="754475"/>
            <a:ext cx="4593925" cy="19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592825"/>
            <a:ext cx="5382076" cy="35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11700" y="2746775"/>
            <a:ext cx="928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Concept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7829375" y="1141575"/>
            <a:ext cx="11184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Realization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650" y="1061800"/>
            <a:ext cx="4937324" cy="3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5" y="732025"/>
            <a:ext cx="4099362" cy="3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15307" y="3549125"/>
            <a:ext cx="1651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Prototype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427857" y="934000"/>
            <a:ext cx="18261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Broken new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944696" y="591700"/>
            <a:ext cx="2536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SWR measurements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298821" y="21219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77175" y="2472950"/>
            <a:ext cx="43827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821725" y="2602299"/>
            <a:ext cx="7182600" cy="234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Publish on Github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Better code and improve web interface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Connect to SATNOG network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directional antenna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UHF, S and X band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Cooperation with amateur Cubesat projects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Google Shape;170;p27">
            <a:extLst>
              <a:ext uri="{FF2B5EF4-FFF2-40B4-BE49-F238E27FC236}">
                <a16:creationId xmlns:a16="http://schemas.microsoft.com/office/drawing/2014/main" id="{8284C3DA-5C2E-1B42-939A-F2745E95C550}"/>
              </a:ext>
            </a:extLst>
          </p:cNvPr>
          <p:cNvSpPr txBox="1">
            <a:spLocks/>
          </p:cNvSpPr>
          <p:nvPr/>
        </p:nvSpPr>
        <p:spPr>
          <a:xfrm>
            <a:off x="298821" y="9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l-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7EF98C6B-369B-3A4F-8EDB-E7C4A570C93A}"/>
              </a:ext>
            </a:extLst>
          </p:cNvPr>
          <p:cNvSpPr txBox="1"/>
          <p:nvPr/>
        </p:nvSpPr>
        <p:spPr>
          <a:xfrm>
            <a:off x="174171" y="636695"/>
            <a:ext cx="8352972" cy="159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First SatNOG satellite ground station in northern Poland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Research data gathering started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100% open source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lang="pl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1882625" y="4330175"/>
            <a:ext cx="5234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0BD09A-299F-7147-8C5B-E29CCDB0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064C9F-07A5-1E4C-9C35-EF9478A9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Motivation</a:t>
            </a:r>
          </a:p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  <a:p>
            <a:r>
              <a:rPr lang="en-GB" dirty="0">
                <a:solidFill>
                  <a:schemeClr val="bg1"/>
                </a:solidFill>
              </a:rPr>
              <a:t>Project Design &amp;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Hardware selection (antennas)</a:t>
            </a:r>
          </a:p>
          <a:p>
            <a:r>
              <a:rPr lang="en-GB" dirty="0">
                <a:solidFill>
                  <a:schemeClr val="bg1"/>
                </a:solidFill>
              </a:rPr>
              <a:t>Software for receiving process</a:t>
            </a:r>
          </a:p>
          <a:p>
            <a:r>
              <a:rPr lang="en-GB" dirty="0">
                <a:solidFill>
                  <a:schemeClr val="bg1"/>
                </a:solidFill>
              </a:rPr>
              <a:t>Tough problems we faced</a:t>
            </a:r>
          </a:p>
          <a:p>
            <a:r>
              <a:rPr lang="en-GB" dirty="0">
                <a:solidFill>
                  <a:schemeClr val="bg1"/>
                </a:solidFill>
              </a:rPr>
              <a:t>Summary, next steps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0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139250" y="259000"/>
            <a:ext cx="68655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term objective: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building Polish space ecosystem</a:t>
            </a:r>
            <a:b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providing data downlink service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5350" y="2753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goals: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239675"/>
            <a:ext cx="5678400" cy="1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Design, implementation and operation of a ground station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Omnidirectional antenna (fixed)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SDR (Software Defined Radio)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Embedded platform (Raspberry Pi)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3E100E-B8CA-F643-BCA6-AA250927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9486"/>
            <a:ext cx="8520600" cy="56605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566CDF-46A5-8847-959F-EA92C77BE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53614"/>
              </p:ext>
            </p:extLst>
          </p:nvPr>
        </p:nvGraphicFramePr>
        <p:xfrm>
          <a:off x="2282306" y="1101852"/>
          <a:ext cx="4579387" cy="3711422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27536">
                  <a:extLst>
                    <a:ext uri="{9D8B030D-6E8A-4147-A177-3AD203B41FA5}">
                      <a16:colId xmlns:a16="http://schemas.microsoft.com/office/drawing/2014/main" val="210418094"/>
                    </a:ext>
                  </a:extLst>
                </a:gridCol>
                <a:gridCol w="2984519">
                  <a:extLst>
                    <a:ext uri="{9D8B030D-6E8A-4147-A177-3AD203B41FA5}">
                      <a16:colId xmlns:a16="http://schemas.microsoft.com/office/drawing/2014/main" val="493386554"/>
                    </a:ext>
                  </a:extLst>
                </a:gridCol>
                <a:gridCol w="1167332">
                  <a:extLst>
                    <a:ext uri="{9D8B030D-6E8A-4147-A177-3AD203B41FA5}">
                      <a16:colId xmlns:a16="http://schemas.microsoft.com/office/drawing/2014/main" val="347255634"/>
                    </a:ext>
                  </a:extLst>
                </a:gridCol>
              </a:tblGrid>
              <a:tr h="137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No.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Task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Deadline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489081591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1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Feasibility study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2019-10-17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71123441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Hardware acquisition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2019-11-07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229990397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3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System integration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2019-11-14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260954643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automation design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2019-11-21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008439980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5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implementation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2019-12-19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8093227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6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Test campaign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2020-01-09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260156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3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" contrast="-1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solved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085200"/>
            <a:ext cx="7704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(band, SDR, antenna, LNA, computing platform, …)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(antenna installation, cabling)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configuration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 visualization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5"/>
          <p:cNvCxnSpPr>
            <a:stCxn id="73" idx="0"/>
            <a:endCxn id="74" idx="1"/>
          </p:cNvCxnSpPr>
          <p:nvPr/>
        </p:nvCxnSpPr>
        <p:spPr>
          <a:xfrm rot="10800000" flipH="1">
            <a:off x="814613" y="1526575"/>
            <a:ext cx="1008300" cy="3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533063" y="1043575"/>
            <a:ext cx="563100" cy="966200"/>
            <a:chOff x="992900" y="2084850"/>
            <a:chExt cx="563100" cy="966200"/>
          </a:xfrm>
        </p:grpSpPr>
        <p:sp>
          <p:nvSpPr>
            <p:cNvPr id="76" name="Google Shape;76;p15"/>
            <p:cNvSpPr/>
            <p:nvPr/>
          </p:nvSpPr>
          <p:spPr>
            <a:xfrm>
              <a:off x="1221200" y="2313050"/>
              <a:ext cx="106500" cy="73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10800000">
              <a:off x="992900" y="2084850"/>
              <a:ext cx="563100" cy="486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5"/>
          <p:cNvSpPr/>
          <p:nvPr/>
        </p:nvSpPr>
        <p:spPr>
          <a:xfrm>
            <a:off x="1822782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SDR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906000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DSP</a:t>
            </a:r>
            <a:br>
              <a:rPr lang="pl">
                <a:solidFill>
                  <a:srgbClr val="4A86E8"/>
                </a:solidFill>
              </a:rPr>
            </a:br>
            <a:r>
              <a:rPr lang="pl">
                <a:solidFill>
                  <a:srgbClr val="4A86E8"/>
                </a:solidFill>
              </a:rPr>
              <a:t>CPU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819170" y="1102425"/>
            <a:ext cx="1202148" cy="9246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872400" y="1102475"/>
            <a:ext cx="848400" cy="92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content</a:t>
            </a:r>
            <a:endParaRPr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server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0" name="Google Shape;80;p15"/>
          <p:cNvCxnSpPr>
            <a:stCxn id="74" idx="3"/>
            <a:endCxn id="77" idx="1"/>
          </p:cNvCxnSpPr>
          <p:nvPr/>
        </p:nvCxnSpPr>
        <p:spPr>
          <a:xfrm>
            <a:off x="2671182" y="1526675"/>
            <a:ext cx="12348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>
            <a:stCxn id="77" idx="3"/>
            <a:endCxn id="78" idx="2"/>
          </p:cNvCxnSpPr>
          <p:nvPr/>
        </p:nvCxnSpPr>
        <p:spPr>
          <a:xfrm>
            <a:off x="4754400" y="1526675"/>
            <a:ext cx="1068600" cy="38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stCxn id="78" idx="0"/>
            <a:endCxn id="79" idx="1"/>
          </p:cNvCxnSpPr>
          <p:nvPr/>
        </p:nvCxnSpPr>
        <p:spPr>
          <a:xfrm>
            <a:off x="7020316" y="1564773"/>
            <a:ext cx="8520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 rot="5400000">
            <a:off x="132175" y="14615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antenna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997463" y="13441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Internet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950" y="335925"/>
            <a:ext cx="3125351" cy="23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355200"/>
            <a:ext cx="6264575" cy="3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v2 - TA-1 Turnstile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50" y="1267700"/>
            <a:ext cx="5010401" cy="3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975" y="181764"/>
            <a:ext cx="3490326" cy="46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SDR + Raspberry Pi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25" y="867150"/>
            <a:ext cx="3532025" cy="10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26" y="2098125"/>
            <a:ext cx="3532022" cy="27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048" y="1360263"/>
            <a:ext cx="4995477" cy="280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receive a sat transmission in 5 easy steps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331</Words>
  <Application>Microsoft Macintosh PowerPoint</Application>
  <PresentationFormat>On-screen Show (16:9)</PresentationFormat>
  <Paragraphs>94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Simple Light</vt:lpstr>
      <vt:lpstr>PowerPoint Presentation</vt:lpstr>
      <vt:lpstr>Agenda</vt:lpstr>
      <vt:lpstr>Long term objective: Help building Polish space ecosystem  by providing data downlink service</vt:lpstr>
      <vt:lpstr>Project Schedule</vt:lpstr>
      <vt:lpstr>Problems solved</vt:lpstr>
      <vt:lpstr>Antenna v1</vt:lpstr>
      <vt:lpstr>Antenna v2 - TA-1 Turnstile</vt:lpstr>
      <vt:lpstr>SDR + Raspberry Pi</vt:lpstr>
      <vt:lpstr>How to receive a sat transmission in 5 easy steps</vt:lpstr>
      <vt:lpstr>Step 1: Predict satellite fly-over</vt:lpstr>
      <vt:lpstr>Step 2: Tune SDR to transmission frequency</vt:lpstr>
      <vt:lpstr>Step 3: Decode transmission</vt:lpstr>
      <vt:lpstr>Step 4: Upload to content server</vt:lpstr>
      <vt:lpstr>Step 5: Profit!</vt:lpstr>
      <vt:lpstr>Automation</vt:lpstr>
      <vt:lpstr>Troubleshooting</vt:lpstr>
      <vt:lpstr>Next steps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thomson</dc:creator>
  <cp:lastModifiedBy>Tomek Mrugalski</cp:lastModifiedBy>
  <cp:revision>21</cp:revision>
  <cp:lastPrinted>2020-01-13T21:12:38Z</cp:lastPrinted>
  <dcterms:modified xsi:type="dcterms:W3CDTF">2020-01-13T21:36:49Z</dcterms:modified>
</cp:coreProperties>
</file>